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8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8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40" r:id="rId305"/>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305" Type="http://schemas.openxmlformats.org/officeDocument/2006/relationships/slide" Target="slides/slide185.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1" name="Shape 11631"/>
        <p:cNvGrpSpPr/>
        <p:nvPr/>
      </p:nvGrpSpPr>
      <p:grpSpPr>
        <a:xfrm>
          <a:off x="0" y="0"/>
          <a:ext cx="0" cy="0"/>
          <a:chOff x="0" y="0"/>
          <a:chExt cx="0" cy="0"/>
        </a:xfrm>
      </p:grpSpPr>
      <p:sp>
        <p:nvSpPr>
          <p:cNvPr id="11632" name="Google Shape;11632;p1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1633" name="Google Shape;11633;p18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634" name="Google Shape;11634;p1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247.xml"/><Relationship Id="rId2" Type="http://schemas.openxmlformats.org/officeDocument/2006/relationships/notesSlide" Target="../notesSlides/notesSlide185.xml"/></Relationships>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5" name="Shape 11635"/>
        <p:cNvGrpSpPr/>
        <p:nvPr/>
      </p:nvGrpSpPr>
      <p:grpSpPr>
        <a:xfrm>
          <a:off x="0" y="0"/>
          <a:ext cx="0" cy="0"/>
          <a:chOff x="0" y="0"/>
          <a:chExt cx="0" cy="0"/>
        </a:xfrm>
      </p:grpSpPr>
      <p:sp>
        <p:nvSpPr>
          <p:cNvPr id="11636" name="Google Shape;11636;p1615"/>
          <p:cNvSpPr txBox="1"/>
          <p:nvPr>
            <p:ph type="title"/>
          </p:nvPr>
        </p:nvSpPr>
        <p:spPr>
          <a:xfrm>
            <a:off x="34925" y="130175"/>
            <a:ext cx="8229600" cy="77787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Gateways on a National Backbone</a:t>
            </a:r>
            <a:endParaRPr/>
          </a:p>
        </p:txBody>
      </p:sp>
      <p:sp>
        <p:nvSpPr>
          <p:cNvPr id="11637" name="Google Shape;11637;p1615"/>
          <p:cNvSpPr/>
          <p:nvPr/>
        </p:nvSpPr>
        <p:spPr>
          <a:xfrm>
            <a:off x="971550" y="3659188"/>
            <a:ext cx="7272338" cy="490537"/>
          </a:xfrm>
          <a:prstGeom prst="ellipse">
            <a:avLst/>
          </a:prstGeom>
          <a:solidFill>
            <a:srgbClr val="EFF50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0021"/>
              </a:buClr>
              <a:buSzPts val="1800"/>
              <a:buFont typeface="Arial"/>
              <a:buNone/>
            </a:pPr>
            <a:r>
              <a:rPr b="1" i="0" lang="en-US" sz="1800" u="none" cap="none" strike="noStrike">
                <a:solidFill>
                  <a:srgbClr val="A50021"/>
                </a:solidFill>
                <a:latin typeface="Arial"/>
                <a:ea typeface="Arial"/>
                <a:cs typeface="Arial"/>
                <a:sym typeface="Arial"/>
              </a:rPr>
              <a:t>Layer 2 Private Network</a:t>
            </a:r>
            <a:endParaRPr/>
          </a:p>
        </p:txBody>
      </p:sp>
      <p:sp>
        <p:nvSpPr>
          <p:cNvPr id="11638" name="Google Shape;11638;p1615"/>
          <p:cNvSpPr/>
          <p:nvPr/>
        </p:nvSpPr>
        <p:spPr>
          <a:xfrm>
            <a:off x="5246688" y="4445000"/>
            <a:ext cx="3421062" cy="608013"/>
          </a:xfrm>
          <a:prstGeom prst="ellipse">
            <a:avLst/>
          </a:prstGeom>
          <a:solidFill>
            <a:srgbClr val="A1F2F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0021"/>
              </a:buClr>
              <a:buSzPts val="2400"/>
              <a:buFont typeface="Arial"/>
              <a:buNone/>
            </a:pPr>
            <a:r>
              <a:rPr b="1" i="0" lang="en-US" sz="2400" u="none" cap="none" strike="noStrike">
                <a:solidFill>
                  <a:srgbClr val="A50021"/>
                </a:solidFill>
                <a:latin typeface="Arial"/>
                <a:ea typeface="Arial"/>
                <a:cs typeface="Arial"/>
                <a:sym typeface="Arial"/>
              </a:rPr>
              <a:t>Gateway Server</a:t>
            </a:r>
            <a:endParaRPr/>
          </a:p>
        </p:txBody>
      </p:sp>
      <p:sp>
        <p:nvSpPr>
          <p:cNvPr id="11639" name="Google Shape;11639;p1615"/>
          <p:cNvSpPr/>
          <p:nvPr/>
        </p:nvSpPr>
        <p:spPr>
          <a:xfrm>
            <a:off x="5321300" y="5573713"/>
            <a:ext cx="1058863" cy="396875"/>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0021"/>
              </a:buClr>
              <a:buSzPts val="2000"/>
              <a:buFont typeface="Arial"/>
              <a:buNone/>
            </a:pPr>
            <a:r>
              <a:rPr b="1" i="0" lang="en-US" sz="2000" u="none" cap="none" strike="noStrike">
                <a:solidFill>
                  <a:srgbClr val="A50021"/>
                </a:solidFill>
                <a:latin typeface="Arial"/>
                <a:ea typeface="Arial"/>
                <a:cs typeface="Arial"/>
                <a:sym typeface="Arial"/>
              </a:rPr>
              <a:t>Cluster</a:t>
            </a:r>
            <a:endParaRPr/>
          </a:p>
        </p:txBody>
      </p:sp>
      <p:sp>
        <p:nvSpPr>
          <p:cNvPr id="11640" name="Google Shape;11640;p1615"/>
          <p:cNvSpPr/>
          <p:nvPr/>
        </p:nvSpPr>
        <p:spPr>
          <a:xfrm>
            <a:off x="7105650" y="5214938"/>
            <a:ext cx="1355725" cy="396875"/>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0021"/>
              </a:buClr>
              <a:buSzPts val="2000"/>
              <a:buFont typeface="Arial"/>
              <a:buNone/>
            </a:pPr>
            <a:r>
              <a:rPr b="1" i="0" lang="en-US" sz="2000" u="none" cap="none" strike="noStrike">
                <a:solidFill>
                  <a:srgbClr val="A50021"/>
                </a:solidFill>
                <a:latin typeface="Arial"/>
                <a:ea typeface="Arial"/>
                <a:cs typeface="Arial"/>
                <a:sym typeface="Arial"/>
              </a:rPr>
              <a:t>Datastore</a:t>
            </a:r>
            <a:endParaRPr/>
          </a:p>
        </p:txBody>
      </p:sp>
      <p:sp>
        <p:nvSpPr>
          <p:cNvPr id="11641" name="Google Shape;11641;p1615"/>
          <p:cNvSpPr/>
          <p:nvPr/>
        </p:nvSpPr>
        <p:spPr>
          <a:xfrm>
            <a:off x="6804025" y="6021388"/>
            <a:ext cx="819150" cy="396875"/>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0021"/>
              </a:buClr>
              <a:buSzPts val="2000"/>
              <a:buFont typeface="Arial"/>
              <a:buNone/>
            </a:pPr>
            <a:r>
              <a:rPr b="1" i="0" lang="en-US" sz="2000" u="none" cap="none" strike="noStrike">
                <a:solidFill>
                  <a:srgbClr val="A50021"/>
                </a:solidFill>
                <a:latin typeface="Arial"/>
                <a:ea typeface="Arial"/>
                <a:cs typeface="Arial"/>
                <a:sym typeface="Arial"/>
              </a:rPr>
              <a:t>HPC</a:t>
            </a:r>
            <a:endParaRPr/>
          </a:p>
        </p:txBody>
      </p:sp>
      <p:sp>
        <p:nvSpPr>
          <p:cNvPr id="11642" name="Google Shape;11642;p1615"/>
          <p:cNvSpPr/>
          <p:nvPr/>
        </p:nvSpPr>
        <p:spPr>
          <a:xfrm>
            <a:off x="4895850" y="4149725"/>
            <a:ext cx="4248150" cy="2447925"/>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1" i="0" sz="1800" u="none" cap="none" strike="noStrike">
              <a:solidFill>
                <a:srgbClr val="A50021"/>
              </a:solidFill>
              <a:latin typeface="Arial"/>
              <a:ea typeface="Arial"/>
              <a:cs typeface="Arial"/>
              <a:sym typeface="Arial"/>
            </a:endParaRPr>
          </a:p>
        </p:txBody>
      </p:sp>
      <p:sp>
        <p:nvSpPr>
          <p:cNvPr id="11643" name="Google Shape;11643;p1615"/>
          <p:cNvSpPr/>
          <p:nvPr/>
        </p:nvSpPr>
        <p:spPr>
          <a:xfrm>
            <a:off x="495300" y="2717800"/>
            <a:ext cx="3421063" cy="608013"/>
          </a:xfrm>
          <a:prstGeom prst="ellipse">
            <a:avLst/>
          </a:prstGeom>
          <a:solidFill>
            <a:srgbClr val="A1F2F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0021"/>
              </a:buClr>
              <a:buSzPts val="2400"/>
              <a:buFont typeface="Arial"/>
              <a:buNone/>
            </a:pPr>
            <a:r>
              <a:rPr b="1" i="0" lang="en-US" sz="2400" u="sng" cap="none" strike="noStrike">
                <a:solidFill>
                  <a:srgbClr val="A50021"/>
                </a:solidFill>
                <a:latin typeface="Arial"/>
                <a:ea typeface="Arial"/>
                <a:cs typeface="Arial"/>
                <a:sym typeface="Arial"/>
              </a:rPr>
              <a:t>Gateway Server</a:t>
            </a:r>
            <a:endParaRPr/>
          </a:p>
        </p:txBody>
      </p:sp>
      <p:sp>
        <p:nvSpPr>
          <p:cNvPr id="11644" name="Google Shape;11644;p1615"/>
          <p:cNvSpPr/>
          <p:nvPr/>
        </p:nvSpPr>
        <p:spPr>
          <a:xfrm>
            <a:off x="2081213" y="1398588"/>
            <a:ext cx="1058862" cy="396875"/>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0021"/>
              </a:buClr>
              <a:buSzPts val="2000"/>
              <a:buFont typeface="Arial"/>
              <a:buNone/>
            </a:pPr>
            <a:r>
              <a:rPr b="1" i="0" lang="en-US" sz="2000" u="none" cap="none" strike="noStrike">
                <a:solidFill>
                  <a:srgbClr val="A50021"/>
                </a:solidFill>
                <a:latin typeface="Arial"/>
                <a:ea typeface="Arial"/>
                <a:cs typeface="Arial"/>
                <a:sym typeface="Arial"/>
              </a:rPr>
              <a:t>Cluster</a:t>
            </a:r>
            <a:endParaRPr/>
          </a:p>
        </p:txBody>
      </p:sp>
      <p:sp>
        <p:nvSpPr>
          <p:cNvPr id="11645" name="Google Shape;11645;p1615"/>
          <p:cNvSpPr/>
          <p:nvPr/>
        </p:nvSpPr>
        <p:spPr>
          <a:xfrm>
            <a:off x="1920875" y="2046288"/>
            <a:ext cx="1355725" cy="396875"/>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0021"/>
              </a:buClr>
              <a:buSzPts val="2000"/>
              <a:buFont typeface="Arial"/>
              <a:buNone/>
            </a:pPr>
            <a:r>
              <a:rPr b="1" i="0" lang="en-US" sz="2000" u="none" cap="none" strike="noStrike">
                <a:solidFill>
                  <a:srgbClr val="A50021"/>
                </a:solidFill>
                <a:latin typeface="Arial"/>
                <a:ea typeface="Arial"/>
                <a:cs typeface="Arial"/>
                <a:sym typeface="Arial"/>
              </a:rPr>
              <a:t>Datastore</a:t>
            </a:r>
            <a:endParaRPr/>
          </a:p>
        </p:txBody>
      </p:sp>
      <p:sp>
        <p:nvSpPr>
          <p:cNvPr id="11646" name="Google Shape;11646;p1615"/>
          <p:cNvSpPr/>
          <p:nvPr/>
        </p:nvSpPr>
        <p:spPr>
          <a:xfrm>
            <a:off x="712788" y="1685925"/>
            <a:ext cx="1058862" cy="396875"/>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0021"/>
              </a:buClr>
              <a:buSzPts val="2000"/>
              <a:buFont typeface="Arial"/>
              <a:buNone/>
            </a:pPr>
            <a:r>
              <a:rPr b="1" i="0" lang="en-US" sz="2000" u="none" cap="none" strike="noStrike">
                <a:solidFill>
                  <a:srgbClr val="A50021"/>
                </a:solidFill>
                <a:latin typeface="Arial"/>
                <a:ea typeface="Arial"/>
                <a:cs typeface="Arial"/>
                <a:sym typeface="Arial"/>
              </a:rPr>
              <a:t>Cluster</a:t>
            </a:r>
            <a:endParaRPr/>
          </a:p>
        </p:txBody>
      </p:sp>
      <p:sp>
        <p:nvSpPr>
          <p:cNvPr id="11647" name="Google Shape;11647;p1615"/>
          <p:cNvSpPr/>
          <p:nvPr/>
        </p:nvSpPr>
        <p:spPr>
          <a:xfrm>
            <a:off x="107950" y="1125538"/>
            <a:ext cx="4248150" cy="2447925"/>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1" i="0" sz="1800" u="none" cap="none" strike="noStrike">
              <a:solidFill>
                <a:srgbClr val="A50021"/>
              </a:solidFill>
              <a:latin typeface="Arial"/>
              <a:ea typeface="Arial"/>
              <a:cs typeface="Arial"/>
              <a:sym typeface="Arial"/>
            </a:endParaRPr>
          </a:p>
        </p:txBody>
      </p:sp>
      <p:sp>
        <p:nvSpPr>
          <p:cNvPr id="11648" name="Google Shape;11648;p1615"/>
          <p:cNvSpPr/>
          <p:nvPr/>
        </p:nvSpPr>
        <p:spPr>
          <a:xfrm>
            <a:off x="4284663" y="1125538"/>
            <a:ext cx="4465637" cy="1079500"/>
          </a:xfrm>
          <a:prstGeom prst="wedgeRoundRectCallout">
            <a:avLst>
              <a:gd fmla="val -73639" name="adj1"/>
              <a:gd fmla="val 111764" name="adj2"/>
              <a:gd fmla="val 16667" name="adj3"/>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Installed Gateway servers at all grid sites, using VM technology to support multiple grid stacks</a:t>
            </a:r>
            <a:endParaRPr/>
          </a:p>
        </p:txBody>
      </p:sp>
      <p:sp>
        <p:nvSpPr>
          <p:cNvPr id="11649" name="Google Shape;11649;p1615"/>
          <p:cNvSpPr/>
          <p:nvPr/>
        </p:nvSpPr>
        <p:spPr>
          <a:xfrm>
            <a:off x="0" y="5157788"/>
            <a:ext cx="4572000" cy="1150937"/>
          </a:xfrm>
          <a:prstGeom prst="wedgeRoundRectCallout">
            <a:avLst>
              <a:gd fmla="val 73611" name="adj1"/>
              <a:gd fmla="val -84898" name="adj2"/>
              <a:gd fmla="val 16667" name="adj3"/>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Gateways supporting GT2, GT4, LCG, grid portals, and experimental grid stacks</a:t>
            </a:r>
            <a:endParaRPr/>
          </a:p>
        </p:txBody>
      </p:sp>
      <p:sp>
        <p:nvSpPr>
          <p:cNvPr id="11650" name="Google Shape;11650;p1615"/>
          <p:cNvSpPr/>
          <p:nvPr/>
        </p:nvSpPr>
        <p:spPr>
          <a:xfrm>
            <a:off x="4678363" y="2636838"/>
            <a:ext cx="4214812" cy="936625"/>
          </a:xfrm>
          <a:prstGeom prst="wedgeRoundRectCallout">
            <a:avLst>
              <a:gd fmla="val -64801" name="adj1"/>
              <a:gd fmla="val 60171" name="adj2"/>
              <a:gd fmla="val 16667" name="adj3"/>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High bandwidth, dedicated, secure private network between grid sites</a:t>
            </a:r>
            <a:endParaRPr/>
          </a:p>
        </p:txBody>
      </p:sp>
      <p:sp>
        <p:nvSpPr>
          <p:cNvPr id="11651" name="Google Shape;11651;p1615"/>
          <p:cNvSpPr txBox="1"/>
          <p:nvPr/>
        </p:nvSpPr>
        <p:spPr>
          <a:xfrm>
            <a:off x="0" y="3644900"/>
            <a:ext cx="2303463" cy="915988"/>
          </a:xfrm>
          <a:prstGeom prst="rect">
            <a:avLst/>
          </a:prstGeom>
          <a:solidFill>
            <a:srgbClr val="A1F2FD"/>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A50021"/>
              </a:buClr>
              <a:buSzPts val="1800"/>
              <a:buFont typeface="Arial"/>
              <a:buNone/>
            </a:pPr>
            <a:r>
              <a:rPr b="1" i="0" lang="en-US" sz="1800" u="none" cap="none" strike="noStrike">
                <a:solidFill>
                  <a:srgbClr val="A50021"/>
                </a:solidFill>
                <a:latin typeface="Arial"/>
                <a:ea typeface="Arial"/>
                <a:cs typeface="Arial"/>
                <a:sym typeface="Arial"/>
              </a:rPr>
              <a:t>consistency, ease of implementation, performance?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51"/>
                                        </p:tgtEl>
                                        <p:attrNameLst>
                                          <p:attrName>style.visibility</p:attrName>
                                        </p:attrNameLst>
                                      </p:cBhvr>
                                      <p:to>
                                        <p:strVal val="visible"/>
                                      </p:to>
                                    </p:set>
                                    <p:animEffect filter="fade" transition="in">
                                      <p:cBhvr>
                                        <p:cTn dur="500"/>
                                        <p:tgtEl>
                                          <p:spTgt spid="116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37"/>
                                        </p:tgtEl>
                                        <p:attrNameLst>
                                          <p:attrName>style.visibility</p:attrName>
                                        </p:attrNameLst>
                                      </p:cBhvr>
                                      <p:to>
                                        <p:strVal val="visible"/>
                                      </p:to>
                                    </p:set>
                                    <p:animEffect filter="fade" transition="in">
                                      <p:cBhvr>
                                        <p:cTn dur="500"/>
                                        <p:tgtEl>
                                          <p:spTgt spid="11637"/>
                                        </p:tgtEl>
                                      </p:cBhvr>
                                    </p:animEffect>
                                  </p:childTnLst>
                                </p:cTn>
                              </p:par>
                              <p:par>
                                <p:cTn fill="hold" nodeType="withEffect" presetClass="entr" presetID="1" presetSubtype="0">
                                  <p:stCondLst>
                                    <p:cond delay="0"/>
                                  </p:stCondLst>
                                  <p:childTnLst>
                                    <p:set>
                                      <p:cBhvr>
                                        <p:cTn dur="1" fill="hold">
                                          <p:stCondLst>
                                            <p:cond delay="0"/>
                                          </p:stCondLst>
                                        </p:cTn>
                                        <p:tgtEl>
                                          <p:spTgt spid="116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